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Default Extension="doc" ContentType="application/msword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2" r:id="rId2"/>
    <p:sldId id="447" r:id="rId3"/>
    <p:sldId id="493" r:id="rId4"/>
    <p:sldId id="360" r:id="rId5"/>
    <p:sldId id="410" r:id="rId6"/>
    <p:sldId id="362" r:id="rId7"/>
    <p:sldId id="449" r:id="rId8"/>
    <p:sldId id="494" r:id="rId9"/>
    <p:sldId id="495" r:id="rId10"/>
    <p:sldId id="496" r:id="rId11"/>
    <p:sldId id="497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</p:sldIdLst>
  <p:sldSz cx="9144000" cy="6858000" type="screen4x3"/>
  <p:notesSz cx="6881813" cy="91678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3333FF"/>
    <a:srgbClr val="66CCFF"/>
    <a:srgbClr val="CC00FF"/>
    <a:srgbClr val="FF99FF"/>
    <a:srgbClr val="5F5F5F"/>
    <a:srgbClr val="000099"/>
    <a:srgbClr val="663300"/>
    <a:srgbClr val="008000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1602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7288" y="693738"/>
            <a:ext cx="4567237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384675"/>
            <a:ext cx="5067300" cy="407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749" tIns="44579" rIns="90749" bIns="445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7388"/>
            <a:ext cx="4584700" cy="3438525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4354513"/>
            <a:ext cx="5505450" cy="41259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matlogo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48600" y="5970588"/>
            <a:ext cx="1295400" cy="887412"/>
          </a:xfrm>
          <a:prstGeom prst="rect">
            <a:avLst/>
          </a:prstGeom>
          <a:noFill/>
        </p:spPr>
      </p:pic>
      <p:pic>
        <p:nvPicPr>
          <p:cNvPr id="1039" name="Picture 15" descr="ucsb_logo_circle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5875338"/>
            <a:ext cx="990600" cy="9826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1.do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Word_97_-_2003_Document2.doc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1000" y="990600"/>
            <a:ext cx="8305800" cy="53245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Lecture Set </a:t>
            </a: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No. </a:t>
            </a:r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Winter 2011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162B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Fundamentals of Solid State Physics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32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Class Introduction and Crystal Structures”</a:t>
            </a:r>
            <a:endParaRPr lang="en-US" sz="3200" b="1" i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Prof. Steven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DenBaars</a:t>
            </a:r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ECE and Materials </a:t>
            </a:r>
            <a:r>
              <a:rPr lang="en-US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Depts</a:t>
            </a:r>
            <a:endParaRPr lang="en-US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Solid State Lighting &amp; Display Center 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University of California Santa Barbara, USA</a:t>
            </a:r>
            <a:r>
              <a:rPr lang="en-US" dirty="0"/>
              <a:t> </a:t>
            </a:r>
          </a:p>
          <a:p>
            <a:pPr algn="ctr"/>
            <a:endParaRPr lang="en-US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endParaRPr lang="en-US" sz="1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en-US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04800"/>
            <a:ext cx="4895452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228600"/>
            <a:ext cx="5067342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28600"/>
            <a:ext cx="4982606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533400"/>
            <a:ext cx="615675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657600" y="152400"/>
            <a:ext cx="2014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Miller Indices</a:t>
            </a:r>
            <a:endParaRPr lang="en-US" b="1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1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713" y="471488"/>
            <a:ext cx="6886575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2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533400"/>
            <a:ext cx="480035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352800" y="0"/>
            <a:ext cx="2603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/>
              <a:t>Crystal Symmetry</a:t>
            </a:r>
            <a:endParaRPr lang="en-US" b="1" u="sng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04800"/>
            <a:ext cx="5667375" cy="6061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2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19075"/>
            <a:ext cx="5972175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942291"/>
            <a:ext cx="6415087" cy="591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67000" y="228600"/>
            <a:ext cx="355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Crystal Structures-Bonding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685800"/>
            <a:ext cx="5105400" cy="608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667000" y="0"/>
            <a:ext cx="355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Crystal Structures-Bonding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Text Box 2"/>
          <p:cNvSpPr txBox="1">
            <a:spLocks noChangeArrowheads="1"/>
          </p:cNvSpPr>
          <p:nvPr/>
        </p:nvSpPr>
        <p:spPr bwMode="auto">
          <a:xfrm>
            <a:off x="533400" y="838200"/>
            <a:ext cx="8153400" cy="53553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1800" b="1" dirty="0" smtClean="0">
                <a:latin typeface="+mn-lt"/>
              </a:rPr>
              <a:t> </a:t>
            </a:r>
            <a:r>
              <a:rPr lang="en-US" altLang="ko-KR" sz="1800" b="1" u="sng" dirty="0" smtClean="0">
                <a:ea typeface="Batang"/>
                <a:cs typeface="Times New Roman" pitchFamily="18" charset="0"/>
              </a:rPr>
              <a:t>Required Text:</a:t>
            </a:r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u="sng" dirty="0" smtClean="0">
                <a:ea typeface="Batang"/>
                <a:cs typeface="Times New Roman" pitchFamily="18" charset="0"/>
              </a:rPr>
              <a:t>Electrical Properties of Materials,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 L. </a:t>
            </a:r>
            <a:r>
              <a:rPr lang="en-US" altLang="ko-KR" sz="1800" b="1" dirty="0" err="1" smtClean="0">
                <a:ea typeface="Batang"/>
                <a:cs typeface="Times New Roman" pitchFamily="18" charset="0"/>
              </a:rPr>
              <a:t>Solymar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 and D. Walsh, Oxford University Press, 8</a:t>
            </a:r>
            <a:r>
              <a:rPr lang="en-US" altLang="ko-KR" sz="1800" b="1" baseline="30000" dirty="0" smtClean="0">
                <a:ea typeface="Batang"/>
                <a:cs typeface="Times New Roman" pitchFamily="18" charset="0"/>
              </a:rPr>
              <a:t>th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 Edition, 2004, ISBN 13-978-0-19-926793-4</a:t>
            </a:r>
          </a:p>
          <a:p>
            <a:pPr lvl="0"/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u="sng" dirty="0" smtClean="0">
                <a:ea typeface="Batang"/>
                <a:cs typeface="Times New Roman" pitchFamily="18" charset="0"/>
              </a:rPr>
              <a:t>Suggested Text (Some Course notes will be derived from this)</a:t>
            </a:r>
            <a:endParaRPr lang="en-US" altLang="ko-KR" sz="1800" b="1" dirty="0" smtClean="0">
              <a:latin typeface="Arial" pitchFamily="34" charset="0"/>
            </a:endParaRPr>
          </a:p>
          <a:p>
            <a:pPr marL="342900" lvl="0" indent="-342900">
              <a:buAutoNum type="alphaUcPeriod" startAt="3"/>
            </a:pPr>
            <a:r>
              <a:rPr lang="en-US" altLang="ko-KR" sz="1800" b="1" dirty="0" err="1" smtClean="0">
                <a:ea typeface="Batang"/>
                <a:cs typeface="Times New Roman" pitchFamily="18" charset="0"/>
              </a:rPr>
              <a:t>Kittell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 </a:t>
            </a:r>
            <a:r>
              <a:rPr lang="en-US" altLang="ko-KR" sz="1800" b="1" u="sng" dirty="0" smtClean="0">
                <a:ea typeface="Batang"/>
                <a:cs typeface="Times New Roman" pitchFamily="18" charset="0"/>
              </a:rPr>
              <a:t>Intro. To Solid State Physics, 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7</a:t>
            </a:r>
            <a:r>
              <a:rPr lang="en-US" altLang="ko-KR" sz="1800" b="1" baseline="30000" dirty="0" smtClean="0">
                <a:ea typeface="Batang"/>
                <a:cs typeface="Times New Roman" pitchFamily="18" charset="0"/>
              </a:rPr>
              <a:t>th</a:t>
            </a:r>
            <a:r>
              <a:rPr lang="en-US" altLang="ko-KR" sz="1800" b="1" dirty="0" smtClean="0">
                <a:ea typeface="Batang"/>
                <a:cs typeface="Times New Roman" pitchFamily="18" charset="0"/>
              </a:rPr>
              <a:t> Edition</a:t>
            </a:r>
          </a:p>
          <a:p>
            <a:pPr lvl="0" eaLnBrk="1" hangingPunct="1"/>
            <a:endParaRPr lang="en-US" altLang="ko-KR" sz="1800" b="1" u="sng" dirty="0" smtClean="0">
              <a:ea typeface="Batang"/>
              <a:cs typeface="Times New Roman" pitchFamily="18" charset="0"/>
            </a:endParaRPr>
          </a:p>
          <a:p>
            <a:pPr lvl="0" eaLnBrk="1" hangingPunct="1"/>
            <a:r>
              <a:rPr lang="en-US" altLang="ko-KR" sz="1800" b="1" u="sng" dirty="0" smtClean="0">
                <a:ea typeface="Batang"/>
                <a:cs typeface="Times New Roman" pitchFamily="18" charset="0"/>
              </a:rPr>
              <a:t>Course Prerequisites:</a:t>
            </a:r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dirty="0" smtClean="0">
                <a:ea typeface="Batang"/>
                <a:cs typeface="Times New Roman" pitchFamily="18" charset="0"/>
              </a:rPr>
              <a:t>ECE 162A</a:t>
            </a:r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dirty="0" smtClean="0">
                <a:ea typeface="Batang"/>
                <a:cs typeface="Times New Roman" pitchFamily="18" charset="0"/>
              </a:rPr>
              <a:t> </a:t>
            </a:r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dirty="0" smtClean="0">
                <a:ea typeface="Batang"/>
                <a:cs typeface="Times New Roman" pitchFamily="18" charset="0"/>
              </a:rPr>
              <a:t>Homework:</a:t>
            </a:r>
            <a:endParaRPr lang="en-US" altLang="ko-KR" sz="1800" b="1" dirty="0" smtClean="0">
              <a:latin typeface="Arial" pitchFamily="34" charset="0"/>
            </a:endParaRPr>
          </a:p>
          <a:p>
            <a:pPr lvl="0"/>
            <a:r>
              <a:rPr lang="en-US" altLang="ko-KR" sz="1800" b="1" dirty="0" smtClean="0">
                <a:ea typeface="Batang"/>
                <a:cs typeface="Times New Roman" pitchFamily="18" charset="0"/>
              </a:rPr>
              <a:t>Will be assigned approximately weekly and due the following week at the start of class. Late homework up to 1 day late will receive 20% reduction in grade. Assignments handed in more than 1 day after due date will not be graded.</a:t>
            </a:r>
            <a:endParaRPr lang="en-US" sz="1800" b="1" dirty="0" smtClean="0">
              <a:latin typeface="+mn-lt"/>
            </a:endParaRPr>
          </a:p>
          <a:p>
            <a:endParaRPr lang="en-US" sz="1800" b="1" dirty="0">
              <a:latin typeface="+mn-lt"/>
            </a:endParaRPr>
          </a:p>
          <a:p>
            <a:pPr algn="just"/>
            <a:r>
              <a:rPr lang="en-US" sz="1800" b="1" dirty="0">
                <a:latin typeface="+mn-lt"/>
              </a:rPr>
              <a:t>Grade distribution:</a:t>
            </a:r>
          </a:p>
          <a:p>
            <a:pPr algn="just"/>
            <a:r>
              <a:rPr lang="en-US" sz="1800" b="1" dirty="0">
                <a:latin typeface="+mn-lt"/>
              </a:rPr>
              <a:t>		Homework	  	</a:t>
            </a:r>
            <a:r>
              <a:rPr lang="en-US" sz="1800" b="1" dirty="0" smtClean="0">
                <a:latin typeface="+mn-lt"/>
              </a:rPr>
              <a:t>30%</a:t>
            </a:r>
            <a:endParaRPr lang="en-US" sz="1800" b="1" dirty="0">
              <a:latin typeface="+mn-lt"/>
            </a:endParaRPr>
          </a:p>
          <a:p>
            <a:pPr algn="just"/>
            <a:r>
              <a:rPr lang="en-US" sz="1800" b="1" dirty="0">
                <a:latin typeface="+mn-lt"/>
              </a:rPr>
              <a:t>		Midterm			</a:t>
            </a:r>
            <a:r>
              <a:rPr lang="en-US" sz="1800" b="1" dirty="0" smtClean="0">
                <a:latin typeface="+mn-lt"/>
              </a:rPr>
              <a:t>30%</a:t>
            </a:r>
            <a:endParaRPr lang="en-US" sz="1800" b="1" dirty="0">
              <a:latin typeface="+mn-lt"/>
            </a:endParaRPr>
          </a:p>
          <a:p>
            <a:pPr algn="just"/>
            <a:r>
              <a:rPr lang="en-US" sz="1800" b="1" dirty="0">
                <a:latin typeface="+mn-lt"/>
              </a:rPr>
              <a:t>		</a:t>
            </a:r>
            <a:r>
              <a:rPr lang="en-US" sz="1800" b="1" dirty="0" smtClean="0">
                <a:latin typeface="+mn-lt"/>
              </a:rPr>
              <a:t>Final</a:t>
            </a:r>
            <a:r>
              <a:rPr lang="en-US" sz="1800" b="1" dirty="0">
                <a:latin typeface="+mn-lt"/>
              </a:rPr>
              <a:t>		</a:t>
            </a:r>
            <a:r>
              <a:rPr lang="en-US" sz="1800" b="1" dirty="0" smtClean="0">
                <a:latin typeface="+mn-lt"/>
              </a:rPr>
              <a:t>	40%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326659" name="Object 3"/>
          <p:cNvGraphicFramePr>
            <a:graphicFrameLocks noChangeAspect="1"/>
          </p:cNvGraphicFramePr>
          <p:nvPr/>
        </p:nvGraphicFramePr>
        <p:xfrm>
          <a:off x="1676400" y="228600"/>
          <a:ext cx="5487988" cy="547688"/>
        </p:xfrm>
        <a:graphic>
          <a:graphicData uri="http://schemas.openxmlformats.org/presentationml/2006/ole">
            <p:oleObj spid="_x0000_s326659" name="Document" r:id="rId4" imgW="5486400" imgH="54864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89291"/>
            <a:ext cx="5395912" cy="646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838200"/>
            <a:ext cx="4900612" cy="56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00400" y="381000"/>
            <a:ext cx="2191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Rocksalt</a:t>
            </a:r>
            <a:r>
              <a:rPr lang="en-US" dirty="0" smtClean="0"/>
              <a:t> (</a:t>
            </a:r>
            <a:r>
              <a:rPr lang="en-US" dirty="0" err="1" smtClean="0"/>
              <a:t>NaCl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3" name="Rectangle 1"/>
          <p:cNvSpPr>
            <a:spLocks noChangeArrowheads="1"/>
          </p:cNvSpPr>
          <p:nvPr/>
        </p:nvSpPr>
        <p:spPr bwMode="auto">
          <a:xfrm>
            <a:off x="152400" y="990600"/>
            <a:ext cx="88392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Batang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r>
              <a:rPr lang="en-US" sz="1600" b="1" u="sng" dirty="0" smtClean="0"/>
              <a:t>Covered Material</a:t>
            </a:r>
            <a:r>
              <a:rPr lang="en-US" sz="1600" b="1" dirty="0" smtClean="0"/>
              <a:t>:  </a:t>
            </a:r>
            <a:r>
              <a:rPr lang="en-US" altLang="ko-KR" sz="1600" b="1" dirty="0" smtClean="0">
                <a:ea typeface="Times New Roman" pitchFamily="18" charset="0"/>
                <a:cs typeface="Times New Roman" pitchFamily="18" charset="0"/>
              </a:rPr>
              <a:t>Crystal lattices and the structure of solids, with emphasis on semiconductors. Lattice vibrations. Electronic states and energy bands. Electrical and thermal conduction. Dielectric and optical properties. Semiconductors: intrinsic, extrinsic doping, diffusion, P-N junctions and diode behavior. </a:t>
            </a:r>
          </a:p>
          <a:p>
            <a:endParaRPr lang="en-US" altLang="ko-KR" sz="1600" b="1" dirty="0" smtClean="0"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OUTLINE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Crystal Structure-Chapters </a:t>
            </a:r>
            <a:r>
              <a:rPr kumimoji="0" lang="en-US" altLang="ko-K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1 in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Kittel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(Handout)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Crystal Bonding-Chapter 5 in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Solymar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and Walsh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Electronic Structure, Free Electron Theory-Chapter 6 in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Solymar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and Walsh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Band Theory-Chapter 7 in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Solymar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and Walsh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Semiconductors-Chapter 8 and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Chpter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9 in </a:t>
            </a:r>
            <a:r>
              <a:rPr kumimoji="0" lang="en-US" altLang="ko-K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Solymar</a:t>
            </a: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 and Walsh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/>
                <a:cs typeface="Times New Roman" pitchFamily="18" charset="0"/>
              </a:rPr>
              <a:t>		-Handouts on Measurements &amp; Applications</a:t>
            </a: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48514" name="Object 2"/>
          <p:cNvGraphicFramePr>
            <a:graphicFrameLocks noChangeAspect="1"/>
          </p:cNvGraphicFramePr>
          <p:nvPr/>
        </p:nvGraphicFramePr>
        <p:xfrm>
          <a:off x="1676400" y="228600"/>
          <a:ext cx="5487988" cy="547688"/>
        </p:xfrm>
        <a:graphic>
          <a:graphicData uri="http://schemas.openxmlformats.org/presentationml/2006/ole">
            <p:oleObj spid="_x0000_s448514" name="Document" r:id="rId4" imgW="5486400" imgH="54864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858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3 Different Solid State Materials</a:t>
            </a:r>
            <a:br>
              <a:rPr lang="en-US"/>
            </a:br>
            <a:r>
              <a:rPr lang="en-US" sz="2000"/>
              <a:t>(metals,insulators, semiconductor)</a:t>
            </a:r>
          </a:p>
        </p:txBody>
      </p:sp>
      <p:pic>
        <p:nvPicPr>
          <p:cNvPr id="129029" name="Picture 5" descr="bandgaps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057400"/>
            <a:ext cx="3657600" cy="3571875"/>
          </a:xfrm>
          <a:noFill/>
          <a:ln>
            <a:miter lim="800000"/>
            <a:headEnd/>
            <a:tailEnd/>
          </a:ln>
        </p:spPr>
      </p:pic>
      <p:sp>
        <p:nvSpPr>
          <p:cNvPr id="129032" name="Line 8"/>
          <p:cNvSpPr>
            <a:spLocks noChangeShapeType="1"/>
          </p:cNvSpPr>
          <p:nvPr/>
        </p:nvSpPr>
        <p:spPr bwMode="auto">
          <a:xfrm>
            <a:off x="6324600" y="3581400"/>
            <a:ext cx="838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3" name="Oval 9"/>
          <p:cNvSpPr>
            <a:spLocks noChangeArrowheads="1"/>
          </p:cNvSpPr>
          <p:nvPr/>
        </p:nvSpPr>
        <p:spPr bwMode="auto">
          <a:xfrm>
            <a:off x="5943600" y="3657600"/>
            <a:ext cx="76200" cy="762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9034" name="Oval 10"/>
          <p:cNvSpPr>
            <a:spLocks noChangeArrowheads="1"/>
          </p:cNvSpPr>
          <p:nvPr/>
        </p:nvSpPr>
        <p:spPr bwMode="auto">
          <a:xfrm>
            <a:off x="5943600" y="3429000"/>
            <a:ext cx="76200" cy="76200"/>
          </a:xfrm>
          <a:prstGeom prst="ellipse">
            <a:avLst/>
          </a:prstGeom>
          <a:solidFill>
            <a:srgbClr val="000099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9035" name="Line 11"/>
          <p:cNvSpPr>
            <a:spLocks noChangeShapeType="1"/>
          </p:cNvSpPr>
          <p:nvPr/>
        </p:nvSpPr>
        <p:spPr bwMode="auto">
          <a:xfrm>
            <a:off x="5943600" y="35052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7299325" y="3317875"/>
            <a:ext cx="1520825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WBS have</a:t>
            </a:r>
          </a:p>
          <a:p>
            <a:r>
              <a:rPr lang="en-US"/>
              <a:t>E</a:t>
            </a:r>
            <a:r>
              <a:rPr lang="en-US" baseline="-25000"/>
              <a:t>G</a:t>
            </a:r>
            <a:r>
              <a:rPr lang="en-US"/>
              <a:t> larger </a:t>
            </a:r>
          </a:p>
          <a:p>
            <a:r>
              <a:rPr lang="en-US"/>
              <a:t>than 2.5eV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Semiconductor </a:t>
            </a:r>
            <a:r>
              <a:rPr lang="en-US" dirty="0" err="1" smtClean="0"/>
              <a:t>Bandgaps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sz="2000" dirty="0"/>
          </a:p>
        </p:txBody>
      </p:sp>
      <p:pic>
        <p:nvPicPr>
          <p:cNvPr id="250885" name="Picture 5" descr="material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905000"/>
            <a:ext cx="6629400" cy="4629150"/>
          </a:xfrm>
          <a:prstGeom prst="rect">
            <a:avLst/>
          </a:prstGeom>
          <a:noFill/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 flipV="1">
            <a:off x="7848600" y="2286000"/>
            <a:ext cx="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>
            <a:off x="7696200" y="4191000"/>
            <a:ext cx="381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0888" name="Text Box 8"/>
          <p:cNvSpPr txBox="1">
            <a:spLocks noChangeArrowheads="1"/>
          </p:cNvSpPr>
          <p:nvPr/>
        </p:nvSpPr>
        <p:spPr bwMode="auto">
          <a:xfrm>
            <a:off x="7985125" y="3089275"/>
            <a:ext cx="8445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WBS</a:t>
            </a:r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2971800" y="2590800"/>
            <a:ext cx="152400" cy="152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0" name="Text Box 10"/>
          <p:cNvSpPr txBox="1">
            <a:spLocks noChangeArrowheads="1"/>
          </p:cNvSpPr>
          <p:nvPr/>
        </p:nvSpPr>
        <p:spPr bwMode="auto">
          <a:xfrm>
            <a:off x="3048000" y="2514600"/>
            <a:ext cx="80645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diamond</a:t>
            </a:r>
          </a:p>
        </p:txBody>
      </p:sp>
      <p:sp>
        <p:nvSpPr>
          <p:cNvPr id="250891" name="Oval 11"/>
          <p:cNvSpPr>
            <a:spLocks noChangeArrowheads="1"/>
          </p:cNvSpPr>
          <p:nvPr/>
        </p:nvSpPr>
        <p:spPr bwMode="auto">
          <a:xfrm>
            <a:off x="2590800" y="3505200"/>
            <a:ext cx="152400" cy="1524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2" name="Text Box 12"/>
          <p:cNvSpPr txBox="1">
            <a:spLocks noChangeArrowheads="1"/>
          </p:cNvSpPr>
          <p:nvPr/>
        </p:nvSpPr>
        <p:spPr bwMode="auto">
          <a:xfrm>
            <a:off x="2819400" y="3505200"/>
            <a:ext cx="5095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/>
              <a:t>ZnO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79" name="Group 3"/>
          <p:cNvGrpSpPr>
            <a:grpSpLocks/>
          </p:cNvGrpSpPr>
          <p:nvPr/>
        </p:nvGrpSpPr>
        <p:grpSpPr bwMode="auto">
          <a:xfrm>
            <a:off x="4959350" y="1447800"/>
            <a:ext cx="3879850" cy="4114800"/>
            <a:chOff x="2496" y="912"/>
            <a:chExt cx="2444" cy="2592"/>
          </a:xfrm>
        </p:grpSpPr>
        <p:pic>
          <p:nvPicPr>
            <p:cNvPr id="15258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96" y="912"/>
              <a:ext cx="1581" cy="2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2581" name="Text Box 5"/>
            <p:cNvSpPr txBox="1">
              <a:spLocks noChangeArrowheads="1"/>
            </p:cNvSpPr>
            <p:nvPr/>
          </p:nvSpPr>
          <p:spPr bwMode="auto">
            <a:xfrm>
              <a:off x="4080" y="1200"/>
              <a:ext cx="73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Diamond </a:t>
              </a:r>
            </a:p>
            <a:p>
              <a:pPr eaLnBrk="1" hangingPunct="1"/>
              <a:r>
                <a:rPr lang="en-US" sz="1800">
                  <a:latin typeface="Arial" pitchFamily="34" charset="0"/>
                </a:rPr>
                <a:t>Structure</a:t>
              </a:r>
            </a:p>
          </p:txBody>
        </p:sp>
        <p:sp>
          <p:nvSpPr>
            <p:cNvPr id="152582" name="Text Box 6"/>
            <p:cNvSpPr txBox="1">
              <a:spLocks noChangeArrowheads="1"/>
            </p:cNvSpPr>
            <p:nvPr/>
          </p:nvSpPr>
          <p:spPr bwMode="auto">
            <a:xfrm>
              <a:off x="4080" y="2544"/>
              <a:ext cx="8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Arial" pitchFamily="34" charset="0"/>
                </a:rPr>
                <a:t>Zincblende </a:t>
              </a:r>
            </a:p>
            <a:p>
              <a:pPr eaLnBrk="1" hangingPunct="1"/>
              <a:r>
                <a:rPr lang="en-US" sz="1800">
                  <a:latin typeface="Arial" pitchFamily="34" charset="0"/>
                </a:rPr>
                <a:t>Structure</a:t>
              </a:r>
            </a:p>
          </p:txBody>
        </p:sp>
      </p:grpSp>
      <p:pic>
        <p:nvPicPr>
          <p:cNvPr id="15258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828800"/>
            <a:ext cx="3810000" cy="3116263"/>
          </a:xfrm>
          <a:noFill/>
          <a:ln>
            <a:miter lim="800000"/>
            <a:headEnd/>
            <a:tailEnd/>
          </a:ln>
        </p:spPr>
      </p:pic>
      <p:sp>
        <p:nvSpPr>
          <p:cNvPr id="152584" name="Text Box 8"/>
          <p:cNvSpPr txBox="1">
            <a:spLocks noChangeArrowheads="1"/>
          </p:cNvSpPr>
          <p:nvPr/>
        </p:nvSpPr>
        <p:spPr bwMode="auto">
          <a:xfrm>
            <a:off x="381000" y="5257800"/>
            <a:ext cx="1111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Diamond</a:t>
            </a:r>
          </a:p>
          <a:p>
            <a:pPr eaLnBrk="1" hangingPunct="1"/>
            <a:r>
              <a:rPr lang="en-US" sz="1800">
                <a:latin typeface="Arial" pitchFamily="34" charset="0"/>
              </a:rPr>
              <a:t>Structure</a:t>
            </a:r>
          </a:p>
        </p:txBody>
      </p:sp>
      <p:sp>
        <p:nvSpPr>
          <p:cNvPr id="152585" name="Text Box 9"/>
          <p:cNvSpPr txBox="1">
            <a:spLocks noChangeArrowheads="1"/>
          </p:cNvSpPr>
          <p:nvPr/>
        </p:nvSpPr>
        <p:spPr bwMode="auto">
          <a:xfrm>
            <a:off x="2514600" y="5257800"/>
            <a:ext cx="130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latin typeface="Arial" pitchFamily="34" charset="0"/>
              </a:rPr>
              <a:t>Zincblende</a:t>
            </a:r>
          </a:p>
          <a:p>
            <a:pPr eaLnBrk="1" hangingPunct="1"/>
            <a:r>
              <a:rPr lang="en-US" sz="1800">
                <a:latin typeface="Arial" pitchFamily="34" charset="0"/>
              </a:rPr>
              <a:t>Structure</a:t>
            </a:r>
          </a:p>
        </p:txBody>
      </p:sp>
      <p:sp>
        <p:nvSpPr>
          <p:cNvPr id="152586" name="Line 10"/>
          <p:cNvSpPr>
            <a:spLocks noChangeShapeType="1"/>
          </p:cNvSpPr>
          <p:nvPr/>
        </p:nvSpPr>
        <p:spPr bwMode="auto">
          <a:xfrm flipV="1">
            <a:off x="914400" y="37338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87" name="Line 11"/>
          <p:cNvSpPr>
            <a:spLocks noChangeShapeType="1"/>
          </p:cNvSpPr>
          <p:nvPr/>
        </p:nvSpPr>
        <p:spPr bwMode="auto">
          <a:xfrm flipH="1" flipV="1">
            <a:off x="2209800" y="46482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88" name="Line 12"/>
          <p:cNvSpPr>
            <a:spLocks noChangeShapeType="1"/>
          </p:cNvSpPr>
          <p:nvPr/>
        </p:nvSpPr>
        <p:spPr bwMode="auto">
          <a:xfrm flipH="1" flipV="1">
            <a:off x="2895600" y="48006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89" name="Line 13"/>
          <p:cNvSpPr>
            <a:spLocks noChangeShapeType="1"/>
          </p:cNvSpPr>
          <p:nvPr/>
        </p:nvSpPr>
        <p:spPr bwMode="auto">
          <a:xfrm flipV="1">
            <a:off x="3200400" y="4495800"/>
            <a:ext cx="381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90" name="Rectangle 14"/>
          <p:cNvSpPr>
            <a:spLocks noChangeArrowheads="1"/>
          </p:cNvSpPr>
          <p:nvPr/>
        </p:nvSpPr>
        <p:spPr bwMode="auto">
          <a:xfrm>
            <a:off x="3200400" y="304800"/>
            <a:ext cx="31242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Semiconductors 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ChangeArrowheads="1"/>
          </p:cNvSpPr>
          <p:nvPr/>
        </p:nvSpPr>
        <p:spPr bwMode="auto">
          <a:xfrm>
            <a:off x="1447800" y="1066800"/>
            <a:ext cx="5321969" cy="13208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</a:rPr>
              <a:t>Hexagonal Close Pack (HCP)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30755" name="Rectangle 3"/>
          <p:cNvSpPr>
            <a:spLocks noChangeArrowheads="1"/>
          </p:cNvSpPr>
          <p:nvPr/>
        </p:nvSpPr>
        <p:spPr bwMode="auto">
          <a:xfrm>
            <a:off x="2895600" y="228600"/>
            <a:ext cx="3581108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3600" dirty="0" smtClean="0"/>
              <a:t>Semiconductors II</a:t>
            </a:r>
            <a:endParaRPr lang="en-US" sz="3600" dirty="0"/>
          </a:p>
        </p:txBody>
      </p:sp>
      <p:pic>
        <p:nvPicPr>
          <p:cNvPr id="404482" name="Picture 2" descr="http://www.periodni.com/slike/hexagona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981200"/>
            <a:ext cx="4638261" cy="2438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90600" y="5181600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71600" y="1828800"/>
            <a:ext cx="4038600" cy="3505200"/>
            <a:chOff x="949" y="757"/>
            <a:chExt cx="3555" cy="2989"/>
          </a:xfrm>
        </p:grpSpPr>
        <p:pic>
          <p:nvPicPr>
            <p:cNvPr id="3" name="Picture 4" descr="wurtzit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49" y="757"/>
              <a:ext cx="3555" cy="2989"/>
            </a:xfrm>
            <a:prstGeom prst="rect">
              <a:avLst/>
            </a:prstGeom>
            <a:noFill/>
          </p:spPr>
        </p:pic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1971" y="2022"/>
              <a:ext cx="1041" cy="144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041" y="96"/>
                </a:cxn>
                <a:cxn ang="0">
                  <a:pos x="1035" y="1446"/>
                </a:cxn>
                <a:cxn ang="0">
                  <a:pos x="0" y="1332"/>
                </a:cxn>
                <a:cxn ang="0">
                  <a:pos x="6" y="0"/>
                </a:cxn>
              </a:cxnLst>
              <a:rect l="0" t="0" r="r" b="b"/>
              <a:pathLst>
                <a:path w="1041" h="1446">
                  <a:moveTo>
                    <a:pt x="6" y="0"/>
                  </a:moveTo>
                  <a:lnTo>
                    <a:pt x="1041" y="96"/>
                  </a:lnTo>
                  <a:lnTo>
                    <a:pt x="1035" y="1446"/>
                  </a:lnTo>
                  <a:lnTo>
                    <a:pt x="0" y="133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 flipV="1">
              <a:off x="1704" y="3024"/>
              <a:ext cx="402" cy="426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3096" y="1212"/>
              <a:ext cx="504" cy="828"/>
            </a:xfrm>
            <a:custGeom>
              <a:avLst/>
              <a:gdLst/>
              <a:ahLst/>
              <a:cxnLst>
                <a:cxn ang="0">
                  <a:pos x="504" y="0"/>
                </a:cxn>
                <a:cxn ang="0">
                  <a:pos x="0" y="828"/>
                </a:cxn>
                <a:cxn ang="0">
                  <a:pos x="504" y="564"/>
                </a:cxn>
                <a:cxn ang="0">
                  <a:pos x="504" y="0"/>
                </a:cxn>
              </a:cxnLst>
              <a:rect l="0" t="0" r="r" b="b"/>
              <a:pathLst>
                <a:path w="504" h="828">
                  <a:moveTo>
                    <a:pt x="504" y="0"/>
                  </a:moveTo>
                  <a:lnTo>
                    <a:pt x="0" y="828"/>
                  </a:lnTo>
                  <a:lnTo>
                    <a:pt x="504" y="564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rgbClr val="FFCC99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3036" y="1820"/>
              <a:ext cx="560" cy="1596"/>
            </a:xfrm>
            <a:custGeom>
              <a:avLst/>
              <a:gdLst/>
              <a:ahLst/>
              <a:cxnLst>
                <a:cxn ang="0">
                  <a:pos x="560" y="0"/>
                </a:cxn>
                <a:cxn ang="0">
                  <a:pos x="560" y="660"/>
                </a:cxn>
                <a:cxn ang="0">
                  <a:pos x="0" y="1596"/>
                </a:cxn>
                <a:cxn ang="0">
                  <a:pos x="12" y="288"/>
                </a:cxn>
                <a:cxn ang="0">
                  <a:pos x="560" y="0"/>
                </a:cxn>
              </a:cxnLst>
              <a:rect l="0" t="0" r="r" b="b"/>
              <a:pathLst>
                <a:path w="560" h="1596">
                  <a:moveTo>
                    <a:pt x="560" y="0"/>
                  </a:moveTo>
                  <a:lnTo>
                    <a:pt x="560" y="660"/>
                  </a:lnTo>
                  <a:lnTo>
                    <a:pt x="0" y="1596"/>
                  </a:lnTo>
                  <a:lnTo>
                    <a:pt x="12" y="288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FFCC99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 flipH="1" flipV="1">
              <a:off x="3250" y="2308"/>
              <a:ext cx="458" cy="1066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2209800" y="533400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GaN Crystal</a:t>
            </a:r>
            <a:endParaRPr lang="en-US" sz="3600" b="1" dirty="0"/>
          </a:p>
        </p:txBody>
      </p:sp>
      <p:pic>
        <p:nvPicPr>
          <p:cNvPr id="10" name="Picture 6" descr="Ammo-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2819400"/>
            <a:ext cx="2410650" cy="180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715000" y="5029200"/>
            <a:ext cx="33479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(UCSB Bulk </a:t>
            </a:r>
            <a:r>
              <a:rPr lang="en-US" b="1" dirty="0" err="1" smtClean="0"/>
              <a:t>X’Tal</a:t>
            </a:r>
            <a:r>
              <a:rPr lang="en-US" b="1" dirty="0" smtClean="0"/>
              <a:t> Lab)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5525" y="157163"/>
            <a:ext cx="4552950" cy="654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crosoft Office 98">
  <a:themeElements>
    <a:clrScheme name="Microsoft Office 9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icrosoft Office 9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5177</TotalTime>
  <Pages>6</Pages>
  <Words>297</Words>
  <Application>Microsoft Office PowerPoint</Application>
  <PresentationFormat>On-screen Show (4:3)</PresentationFormat>
  <Paragraphs>69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Microsoft Office 98</vt:lpstr>
      <vt:lpstr>Document</vt:lpstr>
      <vt:lpstr>Slide 1</vt:lpstr>
      <vt:lpstr>Slide 2</vt:lpstr>
      <vt:lpstr>Slide 3</vt:lpstr>
      <vt:lpstr>3 Different Solid State Materials (metals,insulators, semiconductor)</vt:lpstr>
      <vt:lpstr>Semiconductor Bandgaps  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subject/>
  <dc:creator>steven denbaars</dc:creator>
  <cp:keywords/>
  <dc:description/>
  <cp:lastModifiedBy>Staff</cp:lastModifiedBy>
  <cp:revision>122</cp:revision>
  <cp:lastPrinted>2001-07-14T15:24:13Z</cp:lastPrinted>
  <dcterms:created xsi:type="dcterms:W3CDTF">1998-12-06T01:58:25Z</dcterms:created>
  <dcterms:modified xsi:type="dcterms:W3CDTF">2011-01-03T21:20:51Z</dcterms:modified>
</cp:coreProperties>
</file>